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0"/>
  </p:notesMasterIdLst>
  <p:handoutMasterIdLst>
    <p:handoutMasterId r:id="rId31"/>
  </p:handoutMasterIdLst>
  <p:sldIdLst>
    <p:sldId id="256" r:id="rId7"/>
    <p:sldId id="259" r:id="rId8"/>
    <p:sldId id="257" r:id="rId9"/>
    <p:sldId id="284" r:id="rId10"/>
    <p:sldId id="282" r:id="rId11"/>
    <p:sldId id="291" r:id="rId12"/>
    <p:sldId id="292" r:id="rId13"/>
    <p:sldId id="298" r:id="rId14"/>
    <p:sldId id="293" r:id="rId15"/>
    <p:sldId id="297" r:id="rId16"/>
    <p:sldId id="299" r:id="rId17"/>
    <p:sldId id="263" r:id="rId18"/>
    <p:sldId id="295" r:id="rId19"/>
    <p:sldId id="294" r:id="rId20"/>
    <p:sldId id="296" r:id="rId21"/>
    <p:sldId id="277" r:id="rId22"/>
    <p:sldId id="278" r:id="rId23"/>
    <p:sldId id="281" r:id="rId24"/>
    <p:sldId id="280" r:id="rId25"/>
    <p:sldId id="279" r:id="rId26"/>
    <p:sldId id="300" r:id="rId27"/>
    <p:sldId id="301" r:id="rId28"/>
    <p:sldId id="302"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D89"/>
    <a:srgbClr val="57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00" autoAdjust="0"/>
  </p:normalViewPr>
  <p:slideViewPr>
    <p:cSldViewPr snapToGrid="0" snapToObjects="1">
      <p:cViewPr varScale="1">
        <p:scale>
          <a:sx n="88" d="100"/>
          <a:sy n="88" d="100"/>
        </p:scale>
        <p:origin x="-23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8E7AD1-0763-4C10-8E69-6FA016A5F991}" type="datetimeFigureOut">
              <a:rPr lang="en-US" smtClean="0"/>
              <a:t>10/31/2013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589D45-D825-4E60-9E1F-B0C1E896FF76}" type="slidenum">
              <a:rPr lang="en-US" smtClean="0"/>
              <a:t>‹#›</a:t>
            </a:fld>
            <a:endParaRPr lang="en-US"/>
          </a:p>
        </p:txBody>
      </p:sp>
    </p:spTree>
    <p:extLst>
      <p:ext uri="{BB962C8B-B14F-4D97-AF65-F5344CB8AC3E}">
        <p14:creationId xmlns:p14="http://schemas.microsoft.com/office/powerpoint/2010/main" val="4157016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637EC8C-F983-431F-969C-C2729C7A3F3B}" type="datetimeFigureOut">
              <a:rPr lang="en-US"/>
              <a:pPr>
                <a:defRPr/>
              </a:pPr>
              <a:t>10/31/2013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582A90A-CDDB-4B5E-A742-B333A838F782}" type="slidenum">
              <a:rPr lang="en-US"/>
              <a:pPr>
                <a:defRPr/>
              </a:pPr>
              <a:t>‹#›</a:t>
            </a:fld>
            <a:endParaRPr lang="en-US" dirty="0"/>
          </a:p>
        </p:txBody>
      </p:sp>
    </p:spTree>
    <p:extLst>
      <p:ext uri="{BB962C8B-B14F-4D97-AF65-F5344CB8AC3E}">
        <p14:creationId xmlns:p14="http://schemas.microsoft.com/office/powerpoint/2010/main" val="2860756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Doesn’t all have to be getting grants for expensive partnerships- those are great too. Today will focus on easy</a:t>
            </a:r>
            <a:r>
              <a:rPr lang="en-US" dirty="0" smtClean="0"/>
              <a:t>, cheap</a:t>
            </a:r>
            <a:r>
              <a:rPr lang="en-US" dirty="0" smtClean="0"/>
              <a:t>, fun ideas to do right </a:t>
            </a:r>
            <a:r>
              <a:rPr lang="en-US" dirty="0" smtClean="0"/>
              <a:t>away.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82A90A-CDDB-4B5E-A742-B333A838F782}" type="slidenum">
              <a:rPr lang="en-US" smtClean="0"/>
              <a:pPr>
                <a:defRPr/>
              </a:pPr>
              <a:t>4</a:t>
            </a:fld>
            <a:endParaRPr lang="en-US" dirty="0"/>
          </a:p>
        </p:txBody>
      </p:sp>
    </p:spTree>
    <p:extLst>
      <p:ext uri="{BB962C8B-B14F-4D97-AF65-F5344CB8AC3E}">
        <p14:creationId xmlns:p14="http://schemas.microsoft.com/office/powerpoint/2010/main" val="412388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S.T.E.M. stands for Science, Technology, Engineering and Mathematics. But S.T.E.M. programming is more than just helping kids discover new facts about the world around them. It is about promoting a deeper understanding of concepts and scientific practices with your kids at your library.</a:t>
            </a:r>
          </a:p>
          <a:p>
            <a:endParaRPr lang="en-US" dirty="0"/>
          </a:p>
        </p:txBody>
      </p:sp>
      <p:sp>
        <p:nvSpPr>
          <p:cNvPr id="4" name="Slide Number Placeholder 3"/>
          <p:cNvSpPr>
            <a:spLocks noGrp="1"/>
          </p:cNvSpPr>
          <p:nvPr>
            <p:ph type="sldNum" sz="quarter" idx="10"/>
          </p:nvPr>
        </p:nvSpPr>
        <p:spPr/>
        <p:txBody>
          <a:bodyPr/>
          <a:lstStyle/>
          <a:p>
            <a:pPr>
              <a:defRPr/>
            </a:pPr>
            <a:fld id="{E582A90A-CDDB-4B5E-A742-B333A838F782}" type="slidenum">
              <a:rPr lang="en-US" smtClean="0"/>
              <a:pPr>
                <a:defRPr/>
              </a:pPr>
              <a:t>5</a:t>
            </a:fld>
            <a:endParaRPr lang="en-US" dirty="0"/>
          </a:p>
        </p:txBody>
      </p:sp>
    </p:spTree>
    <p:extLst>
      <p:ext uri="{BB962C8B-B14F-4D97-AF65-F5344CB8AC3E}">
        <p14:creationId xmlns:p14="http://schemas.microsoft.com/office/powerpoint/2010/main" val="307576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82A90A-CDDB-4B5E-A742-B333A838F782}" type="slidenum">
              <a:rPr lang="en-US" smtClean="0"/>
              <a:pPr>
                <a:defRPr/>
              </a:pPr>
              <a:t>8</a:t>
            </a:fld>
            <a:endParaRPr lang="en-US" dirty="0"/>
          </a:p>
        </p:txBody>
      </p:sp>
    </p:spTree>
    <p:extLst>
      <p:ext uri="{BB962C8B-B14F-4D97-AF65-F5344CB8AC3E}">
        <p14:creationId xmlns:p14="http://schemas.microsoft.com/office/powerpoint/2010/main" val="23448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When you read a book to children, do you hold it up and show the cover? The endpapers? Do you talk about the author/illustrator and do you show them that text moves from left to right? Do you ask children to talk about the illustrations?</a:t>
            </a:r>
            <a:r>
              <a:rPr lang="en-US" dirty="0" smtClean="0"/>
              <a:t/>
            </a:r>
            <a:br>
              <a:rPr lang="en-US" dirty="0" smtClean="0"/>
            </a:br>
            <a:r>
              <a:rPr lang="en-US" dirty="0" smtClean="0"/>
              <a:t>Whether you realize it or not, you're practicing language and literacy standards for early childhood.</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E582A90A-CDDB-4B5E-A742-B333A838F782}" type="slidenum">
              <a:rPr lang="en-US" smtClean="0"/>
              <a:pPr>
                <a:defRPr/>
              </a:pPr>
              <a:t>10</a:t>
            </a:fld>
            <a:endParaRPr lang="en-US" dirty="0"/>
          </a:p>
        </p:txBody>
      </p:sp>
    </p:spTree>
    <p:extLst>
      <p:ext uri="{BB962C8B-B14F-4D97-AF65-F5344CB8AC3E}">
        <p14:creationId xmlns:p14="http://schemas.microsoft.com/office/powerpoint/2010/main" val="104158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isn’t scary! </a:t>
            </a:r>
          </a:p>
          <a:p>
            <a:r>
              <a:rPr lang="en-US" dirty="0" smtClean="0"/>
              <a:t>Connecting-</a:t>
            </a:r>
            <a:r>
              <a:rPr lang="en-US" baseline="0" dirty="0" smtClean="0"/>
              <a:t> What does that remind you of?</a:t>
            </a:r>
          </a:p>
          <a:p>
            <a:r>
              <a:rPr lang="en-US" baseline="0" dirty="0" smtClean="0"/>
              <a:t>Predicting- what do you think will happen next if?</a:t>
            </a:r>
          </a:p>
          <a:p>
            <a:r>
              <a:rPr lang="en-US" baseline="0" dirty="0" smtClean="0"/>
              <a:t>Evaluating- what do you like about this? What don’t you like? Why?</a:t>
            </a:r>
          </a:p>
          <a:p>
            <a:r>
              <a:rPr lang="en-US" baseline="0" dirty="0" smtClean="0"/>
              <a:t>Attention-focusing- What do you notice about? What is it doing? How does it feel?</a:t>
            </a:r>
          </a:p>
          <a:p>
            <a:r>
              <a:rPr lang="en-US" baseline="0" dirty="0" smtClean="0"/>
              <a:t>Measuring and counting- how many? How much? How heavy?</a:t>
            </a:r>
          </a:p>
          <a:p>
            <a:r>
              <a:rPr lang="en-US" baseline="0" dirty="0" smtClean="0"/>
              <a:t>Comparison- how are they alike? How are they different?</a:t>
            </a:r>
          </a:p>
          <a:p>
            <a:r>
              <a:rPr lang="en-US" baseline="0" dirty="0" smtClean="0"/>
              <a:t>Action- what would happen if?</a:t>
            </a:r>
          </a:p>
          <a:p>
            <a:r>
              <a:rPr lang="en-US" baseline="0" dirty="0" smtClean="0"/>
              <a:t>Problem-solving- how could </a:t>
            </a:r>
            <a:r>
              <a:rPr lang="en-US" baseline="0" dirty="0" err="1" smtClean="0"/>
              <a:t>we..make</a:t>
            </a:r>
            <a:r>
              <a:rPr lang="en-US" baseline="0" dirty="0" smtClean="0"/>
              <a:t> it taller, stronger, </a:t>
            </a:r>
            <a:r>
              <a:rPr lang="en-US" baseline="0" dirty="0" err="1" smtClean="0"/>
              <a:t>etc</a:t>
            </a:r>
            <a:r>
              <a:rPr lang="en-US" baseline="0" dirty="0" smtClean="0"/>
              <a:t>?</a:t>
            </a:r>
          </a:p>
          <a:p>
            <a:r>
              <a:rPr lang="en-US" baseline="0" dirty="0" smtClean="0"/>
              <a:t>Reasoning- what do you think? Can you explain that? What makes that happen?</a:t>
            </a:r>
          </a:p>
          <a:p>
            <a:endParaRPr lang="en-US" dirty="0"/>
          </a:p>
        </p:txBody>
      </p:sp>
      <p:sp>
        <p:nvSpPr>
          <p:cNvPr id="4" name="Slide Number Placeholder 3"/>
          <p:cNvSpPr>
            <a:spLocks noGrp="1"/>
          </p:cNvSpPr>
          <p:nvPr>
            <p:ph type="sldNum" sz="quarter" idx="10"/>
          </p:nvPr>
        </p:nvSpPr>
        <p:spPr/>
        <p:txBody>
          <a:bodyPr/>
          <a:lstStyle/>
          <a:p>
            <a:pPr>
              <a:defRPr/>
            </a:pPr>
            <a:fld id="{E582A90A-CDDB-4B5E-A742-B333A838F782}" type="slidenum">
              <a:rPr lang="en-US" smtClean="0"/>
              <a:pPr>
                <a:defRPr/>
              </a:pPr>
              <a:t>12</a:t>
            </a:fld>
            <a:endParaRPr lang="en-US" dirty="0"/>
          </a:p>
        </p:txBody>
      </p:sp>
    </p:spTree>
    <p:extLst>
      <p:ext uri="{BB962C8B-B14F-4D97-AF65-F5344CB8AC3E}">
        <p14:creationId xmlns:p14="http://schemas.microsoft.com/office/powerpoint/2010/main" val="46121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Working</a:t>
            </a:r>
            <a:r>
              <a:rPr lang="en-US" baseline="0" dirty="0" smtClean="0"/>
              <a:t> on the same puzzle at the library every week</a:t>
            </a:r>
          </a:p>
          <a:p>
            <a:pPr marL="171450" indent="-171450">
              <a:buFontTx/>
              <a:buChar char="-"/>
            </a:pPr>
            <a:r>
              <a:rPr lang="en-US" baseline="0" dirty="0" smtClean="0"/>
              <a:t>Turns over a rock- what’s that?</a:t>
            </a:r>
          </a:p>
          <a:p>
            <a:pPr marL="171450" indent="-171450">
              <a:buFontTx/>
              <a:buChar char="-"/>
            </a:pPr>
            <a:r>
              <a:rPr lang="en-US" baseline="0" dirty="0" smtClean="0"/>
              <a:t>Why does the fish make bubbles?</a:t>
            </a:r>
          </a:p>
          <a:p>
            <a:pPr marL="171450" indent="-171450">
              <a:buFontTx/>
              <a:buChar char="-"/>
            </a:pPr>
            <a:r>
              <a:rPr lang="en-US" baseline="0" dirty="0" smtClean="0"/>
              <a:t>Uses a piece of rope to measure a tower of blocks</a:t>
            </a:r>
          </a:p>
          <a:p>
            <a:pPr marL="171450" indent="-171450">
              <a:buFontTx/>
              <a:buChar char="-"/>
            </a:pPr>
            <a:r>
              <a:rPr lang="en-US" baseline="0" dirty="0" smtClean="0"/>
              <a:t>Watches the hamster on the wheel</a:t>
            </a:r>
          </a:p>
          <a:p>
            <a:pPr marL="171450" indent="-171450">
              <a:buFontTx/>
              <a:buChar char="-"/>
            </a:pPr>
            <a:r>
              <a:rPr lang="en-US" baseline="0" dirty="0" smtClean="0"/>
              <a:t>Predicts a raccoon might live in a hollow log</a:t>
            </a:r>
          </a:p>
          <a:p>
            <a:pPr marL="171450" indent="-171450">
              <a:buFontTx/>
              <a:buChar char="-"/>
            </a:pPr>
            <a:r>
              <a:rPr lang="en-US" baseline="0" dirty="0" smtClean="0"/>
              <a:t>Adds a block to the base of the tower to make it stronger</a:t>
            </a:r>
          </a:p>
          <a:p>
            <a:pPr marL="171450" indent="-171450">
              <a:buFontTx/>
              <a:buChar char="-"/>
            </a:pPr>
            <a:r>
              <a:rPr lang="en-US" baseline="0" dirty="0" smtClean="0"/>
              <a:t>Two lines- hey it’s a train track</a:t>
            </a:r>
          </a:p>
          <a:p>
            <a:pPr marL="171450" indent="-171450">
              <a:buFontTx/>
              <a:buChar char="-"/>
            </a:pPr>
            <a:r>
              <a:rPr lang="en-US" baseline="0" dirty="0" smtClean="0"/>
              <a:t>Small blanket for small doll and big blanket for big doll</a:t>
            </a:r>
          </a:p>
          <a:p>
            <a:pPr marL="171450" indent="-171450">
              <a:buFontTx/>
              <a:buChar char="-"/>
            </a:pPr>
            <a:r>
              <a:rPr lang="en-US" baseline="0" dirty="0" smtClean="0"/>
              <a:t>Button pile- metal and plastic</a:t>
            </a:r>
          </a:p>
          <a:p>
            <a:pPr marL="171450" indent="-171450">
              <a:buFontTx/>
              <a:buChar char="-"/>
            </a:pPr>
            <a:r>
              <a:rPr lang="en-US" baseline="0" dirty="0" smtClean="0"/>
              <a:t>Make </a:t>
            </a:r>
            <a:r>
              <a:rPr lang="en-US" baseline="0" dirty="0" err="1" smtClean="0"/>
              <a:t>playdough</a:t>
            </a:r>
            <a:r>
              <a:rPr lang="en-US" baseline="0" dirty="0" smtClean="0"/>
              <a:t> pies like the pies in the book from </a:t>
            </a:r>
            <a:r>
              <a:rPr lang="en-US" baseline="0" dirty="0" err="1" smtClean="0"/>
              <a:t>storytime</a:t>
            </a:r>
            <a:endParaRPr lang="en-US" dirty="0"/>
          </a:p>
        </p:txBody>
      </p:sp>
      <p:sp>
        <p:nvSpPr>
          <p:cNvPr id="4" name="Slide Number Placeholder 3"/>
          <p:cNvSpPr>
            <a:spLocks noGrp="1"/>
          </p:cNvSpPr>
          <p:nvPr>
            <p:ph type="sldNum" sz="quarter" idx="10"/>
          </p:nvPr>
        </p:nvSpPr>
        <p:spPr/>
        <p:txBody>
          <a:bodyPr/>
          <a:lstStyle/>
          <a:p>
            <a:pPr>
              <a:defRPr/>
            </a:pPr>
            <a:fld id="{E582A90A-CDDB-4B5E-A742-B333A838F782}" type="slidenum">
              <a:rPr lang="en-US" smtClean="0"/>
              <a:pPr>
                <a:defRPr/>
              </a:pPr>
              <a:t>13</a:t>
            </a:fld>
            <a:endParaRPr lang="en-US" dirty="0"/>
          </a:p>
        </p:txBody>
      </p:sp>
    </p:spTree>
    <p:extLst>
      <p:ext uri="{BB962C8B-B14F-4D97-AF65-F5344CB8AC3E}">
        <p14:creationId xmlns:p14="http://schemas.microsoft.com/office/powerpoint/2010/main" val="401695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what are Science</a:t>
            </a:r>
            <a:r>
              <a:rPr lang="en-US" baseline="0" dirty="0" smtClean="0"/>
              <a:t> concepts?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Essential academic</a:t>
            </a:r>
            <a:r>
              <a:rPr lang="en-US" baseline="0" dirty="0" smtClean="0"/>
              <a:t> learning requirements</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582A90A-CDDB-4B5E-A742-B333A838F782}" type="slidenum">
              <a:rPr lang="en-US" smtClean="0"/>
              <a:pPr>
                <a:defRPr/>
              </a:pPr>
              <a:t>14</a:t>
            </a:fld>
            <a:endParaRPr lang="en-US" dirty="0"/>
          </a:p>
        </p:txBody>
      </p:sp>
    </p:spTree>
    <p:extLst>
      <p:ext uri="{BB962C8B-B14F-4D97-AF65-F5344CB8AC3E}">
        <p14:creationId xmlns:p14="http://schemas.microsoft.com/office/powerpoint/2010/main" val="372791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a:t>
            </a:r>
            <a:r>
              <a:rPr lang="en-US" baseline="0" dirty="0" smtClean="0"/>
              <a:t> begin geometry knowledge by recognizing and naming shapes and forms of familiar objects; windows, doors, wheels etc. The become aware of the position of objects and </a:t>
            </a:r>
            <a:r>
              <a:rPr lang="en-US" baseline="0" dirty="0" err="1" smtClean="0"/>
              <a:t>describ</a:t>
            </a:r>
            <a:r>
              <a:rPr lang="en-US" baseline="0" dirty="0" smtClean="0"/>
              <a:t> their locations with positional words and phrases. Early geometry experiences help children describe, measure, build, and classify the world around them.  They learn best by hands on experiences- anything they can manipulate enhances their understanding. </a:t>
            </a:r>
            <a:endParaRPr lang="en-US" dirty="0"/>
          </a:p>
        </p:txBody>
      </p:sp>
      <p:sp>
        <p:nvSpPr>
          <p:cNvPr id="4" name="Slide Number Placeholder 3"/>
          <p:cNvSpPr>
            <a:spLocks noGrp="1"/>
          </p:cNvSpPr>
          <p:nvPr>
            <p:ph type="sldNum" sz="quarter" idx="10"/>
          </p:nvPr>
        </p:nvSpPr>
        <p:spPr/>
        <p:txBody>
          <a:bodyPr/>
          <a:lstStyle/>
          <a:p>
            <a:pPr>
              <a:defRPr/>
            </a:pPr>
            <a:fld id="{E582A90A-CDDB-4B5E-A742-B333A838F782}" type="slidenum">
              <a:rPr lang="en-US" smtClean="0"/>
              <a:pPr>
                <a:defRPr/>
              </a:pPr>
              <a:t>22</a:t>
            </a:fld>
            <a:endParaRPr lang="en-US" dirty="0"/>
          </a:p>
        </p:txBody>
      </p:sp>
    </p:spTree>
    <p:extLst>
      <p:ext uri="{BB962C8B-B14F-4D97-AF65-F5344CB8AC3E}">
        <p14:creationId xmlns:p14="http://schemas.microsoft.com/office/powerpoint/2010/main" val="3927229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SCLD_PPT_newbra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25070" y="2766786"/>
            <a:ext cx="7433129" cy="833664"/>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25070" y="3600450"/>
            <a:ext cx="6747330" cy="640443"/>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39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SCLD_PPT_newbra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891544-4A95-4FC8-A8B3-2C576D1F714E}" type="slidenum">
              <a:rPr lang="en-US"/>
              <a:pPr>
                <a:defRPr/>
              </a:pPr>
              <a:t>‹#›</a:t>
            </a:fld>
            <a:r>
              <a:rPr lang="en-US" dirty="0"/>
              <a:t>  | SCLD August 2012</a:t>
            </a:r>
          </a:p>
        </p:txBody>
      </p:sp>
    </p:spTree>
    <p:extLst>
      <p:ext uri="{BB962C8B-B14F-4D97-AF65-F5344CB8AC3E}">
        <p14:creationId xmlns:p14="http://schemas.microsoft.com/office/powerpoint/2010/main" val="129872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CLD_PPT_newbra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5ED2AA0B-BDD7-4B42-A330-F63DC7CB19C6}" type="slidenum">
              <a:rPr lang="en-US"/>
              <a:pPr>
                <a:defRPr/>
              </a:pPr>
              <a:t>‹#›</a:t>
            </a:fld>
            <a:r>
              <a:rPr lang="en-US" dirty="0"/>
              <a:t>  | SCLD August 2012</a:t>
            </a:r>
          </a:p>
        </p:txBody>
      </p:sp>
    </p:spTree>
    <p:extLst>
      <p:ext uri="{BB962C8B-B14F-4D97-AF65-F5344CB8AC3E}">
        <p14:creationId xmlns:p14="http://schemas.microsoft.com/office/powerpoint/2010/main" val="392412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SCLD_PPT_newbra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1F0D27A8-33C2-42D0-8583-45B1E719A403}" type="slidenum">
              <a:rPr lang="en-US"/>
              <a:pPr>
                <a:defRPr/>
              </a:pPr>
              <a:t>‹#›</a:t>
            </a:fld>
            <a:r>
              <a:rPr lang="en-US" dirty="0"/>
              <a:t>  | SCLD August 2012</a:t>
            </a:r>
          </a:p>
        </p:txBody>
      </p:sp>
    </p:spTree>
    <p:extLst>
      <p:ext uri="{BB962C8B-B14F-4D97-AF65-F5344CB8AC3E}">
        <p14:creationId xmlns:p14="http://schemas.microsoft.com/office/powerpoint/2010/main" val="203052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SCLD_PPT_newbra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28FA1D29-8247-41A6-B418-ADE40CAA961B}" type="slidenum">
              <a:rPr lang="en-US"/>
              <a:pPr>
                <a:defRPr/>
              </a:pPr>
              <a:t>‹#›</a:t>
            </a:fld>
            <a:r>
              <a:rPr lang="en-US" dirty="0"/>
              <a:t>  | SCLD August 2012</a:t>
            </a:r>
          </a:p>
        </p:txBody>
      </p:sp>
    </p:spTree>
    <p:extLst>
      <p:ext uri="{BB962C8B-B14F-4D97-AF65-F5344CB8AC3E}">
        <p14:creationId xmlns:p14="http://schemas.microsoft.com/office/powerpoint/2010/main" val="276939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SCLD_PPT_newbra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083C361-4D8F-43C1-954C-3E14F4BE564B}" type="slidenum">
              <a:rPr lang="en-US"/>
              <a:pPr>
                <a:defRPr/>
              </a:pPr>
              <a:t>‹#›</a:t>
            </a:fld>
            <a:r>
              <a:rPr lang="en-US" dirty="0"/>
              <a:t>  | SCLD August 2012</a:t>
            </a:r>
          </a:p>
        </p:txBody>
      </p:sp>
    </p:spTree>
    <p:extLst>
      <p:ext uri="{BB962C8B-B14F-4D97-AF65-F5344CB8AC3E}">
        <p14:creationId xmlns:p14="http://schemas.microsoft.com/office/powerpoint/2010/main" val="861059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513513"/>
            <a:ext cx="2133600" cy="280987"/>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pPr>
              <a:defRPr/>
            </a:pPr>
            <a:fld id="{ACD2C62F-DB83-4F83-A6EE-B5A5487934DA}" type="slidenum">
              <a:rPr lang="en-US"/>
              <a:pPr>
                <a:defRPr/>
              </a:pPr>
              <a:t>‹#›</a:t>
            </a:fld>
            <a:r>
              <a:rPr lang="en-US" dirty="0"/>
              <a:t>  | SCLD August 2012</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Lst>
  <p:txStyles>
    <p:titleStyle>
      <a:lvl1pPr algn="l" defTabSz="457200" rtl="0" eaLnBrk="1" fontAlgn="base" hangingPunct="1">
        <a:spcBef>
          <a:spcPct val="0"/>
        </a:spcBef>
        <a:spcAft>
          <a:spcPct val="0"/>
        </a:spcAft>
        <a:defRPr sz="3600" kern="1200">
          <a:solidFill>
            <a:srgbClr val="004D89"/>
          </a:solidFill>
          <a:latin typeface="Arial"/>
          <a:ea typeface="MS PGothic" pitchFamily="34" charset="-128"/>
          <a:cs typeface="Arial"/>
        </a:defRPr>
      </a:lvl1pPr>
      <a:lvl2pPr algn="l" defTabSz="457200" rtl="0" eaLnBrk="1" fontAlgn="base" hangingPunct="1">
        <a:spcBef>
          <a:spcPct val="0"/>
        </a:spcBef>
        <a:spcAft>
          <a:spcPct val="0"/>
        </a:spcAft>
        <a:defRPr sz="3600">
          <a:solidFill>
            <a:srgbClr val="004D89"/>
          </a:solidFill>
          <a:latin typeface="Arial" pitchFamily="34" charset="0"/>
          <a:ea typeface="MS PGothic" pitchFamily="34" charset="-128"/>
          <a:cs typeface="Arial" charset="0"/>
        </a:defRPr>
      </a:lvl2pPr>
      <a:lvl3pPr algn="l" defTabSz="457200" rtl="0" eaLnBrk="1" fontAlgn="base" hangingPunct="1">
        <a:spcBef>
          <a:spcPct val="0"/>
        </a:spcBef>
        <a:spcAft>
          <a:spcPct val="0"/>
        </a:spcAft>
        <a:defRPr sz="3600">
          <a:solidFill>
            <a:srgbClr val="004D89"/>
          </a:solidFill>
          <a:latin typeface="Arial" pitchFamily="34" charset="0"/>
          <a:ea typeface="MS PGothic" pitchFamily="34" charset="-128"/>
          <a:cs typeface="Arial" charset="0"/>
        </a:defRPr>
      </a:lvl3pPr>
      <a:lvl4pPr algn="l" defTabSz="457200" rtl="0" eaLnBrk="1" fontAlgn="base" hangingPunct="1">
        <a:spcBef>
          <a:spcPct val="0"/>
        </a:spcBef>
        <a:spcAft>
          <a:spcPct val="0"/>
        </a:spcAft>
        <a:defRPr sz="3600">
          <a:solidFill>
            <a:srgbClr val="004D89"/>
          </a:solidFill>
          <a:latin typeface="Arial" pitchFamily="34" charset="0"/>
          <a:ea typeface="MS PGothic" pitchFamily="34" charset="-128"/>
          <a:cs typeface="Arial" charset="0"/>
        </a:defRPr>
      </a:lvl4pPr>
      <a:lvl5pPr algn="l" defTabSz="457200" rtl="0" eaLnBrk="1" fontAlgn="base" hangingPunct="1">
        <a:spcBef>
          <a:spcPct val="0"/>
        </a:spcBef>
        <a:spcAft>
          <a:spcPct val="0"/>
        </a:spcAft>
        <a:defRPr sz="3600">
          <a:solidFill>
            <a:srgbClr val="004D89"/>
          </a:solidFill>
          <a:latin typeface="Arial" pitchFamily="34" charset="0"/>
          <a:ea typeface="MS PGothic" pitchFamily="34" charset="-128"/>
          <a:cs typeface="Arial" charset="0"/>
        </a:defRPr>
      </a:lvl5pPr>
      <a:lvl6pPr marL="457200" algn="l" defTabSz="457200" rtl="0" eaLnBrk="1" fontAlgn="base" hangingPunct="1">
        <a:spcBef>
          <a:spcPct val="0"/>
        </a:spcBef>
        <a:spcAft>
          <a:spcPct val="0"/>
        </a:spcAft>
        <a:defRPr sz="3600">
          <a:solidFill>
            <a:srgbClr val="004D89"/>
          </a:solidFill>
          <a:latin typeface="Arial" pitchFamily="34" charset="0"/>
          <a:ea typeface="MS PGothic" pitchFamily="34" charset="-128"/>
        </a:defRPr>
      </a:lvl6pPr>
      <a:lvl7pPr marL="914400" algn="l" defTabSz="457200" rtl="0" eaLnBrk="1" fontAlgn="base" hangingPunct="1">
        <a:spcBef>
          <a:spcPct val="0"/>
        </a:spcBef>
        <a:spcAft>
          <a:spcPct val="0"/>
        </a:spcAft>
        <a:defRPr sz="3600">
          <a:solidFill>
            <a:srgbClr val="004D89"/>
          </a:solidFill>
          <a:latin typeface="Arial" pitchFamily="34" charset="0"/>
          <a:ea typeface="MS PGothic" pitchFamily="34" charset="-128"/>
        </a:defRPr>
      </a:lvl7pPr>
      <a:lvl8pPr marL="1371600" algn="l" defTabSz="457200" rtl="0" eaLnBrk="1" fontAlgn="base" hangingPunct="1">
        <a:spcBef>
          <a:spcPct val="0"/>
        </a:spcBef>
        <a:spcAft>
          <a:spcPct val="0"/>
        </a:spcAft>
        <a:defRPr sz="3600">
          <a:solidFill>
            <a:srgbClr val="004D89"/>
          </a:solidFill>
          <a:latin typeface="Arial" pitchFamily="34" charset="0"/>
          <a:ea typeface="MS PGothic" pitchFamily="34" charset="-128"/>
        </a:defRPr>
      </a:lvl8pPr>
      <a:lvl9pPr marL="1828800" algn="l" defTabSz="457200" rtl="0" eaLnBrk="1" fontAlgn="base" hangingPunct="1">
        <a:spcBef>
          <a:spcPct val="0"/>
        </a:spcBef>
        <a:spcAft>
          <a:spcPct val="0"/>
        </a:spcAft>
        <a:defRPr sz="3600">
          <a:solidFill>
            <a:srgbClr val="004D89"/>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
        <a:defRPr sz="2800" kern="1200">
          <a:solidFill>
            <a:srgbClr val="572700"/>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Wingdings" pitchFamily="2" charset="2"/>
        <a:buChar char="§"/>
        <a:defRPr sz="2400" kern="1200">
          <a:solidFill>
            <a:srgbClr val="572700"/>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000" kern="1200">
          <a:solidFill>
            <a:srgbClr val="572700"/>
          </a:solidFill>
          <a:latin typeface="Arial"/>
          <a:ea typeface="MS PGothic" pitchFamily="34" charset="-128"/>
          <a:cs typeface="Arial"/>
        </a:defRPr>
      </a:lvl3pPr>
      <a:lvl4pPr marL="1600200" indent="-228600" algn="l" defTabSz="457200" rtl="0" eaLnBrk="1" fontAlgn="base" hangingPunct="1">
        <a:spcBef>
          <a:spcPct val="20000"/>
        </a:spcBef>
        <a:spcAft>
          <a:spcPct val="0"/>
        </a:spcAft>
        <a:buSzPct val="75000"/>
        <a:buFont typeface="Wingdings" pitchFamily="2" charset="2"/>
        <a:buChar char="§"/>
        <a:defRPr kern="1200">
          <a:solidFill>
            <a:srgbClr val="572700"/>
          </a:solidFill>
          <a:latin typeface="Arial"/>
          <a:ea typeface="MS PGothic" pitchFamily="34" charset="-128"/>
          <a:cs typeface="Arial"/>
        </a:defRPr>
      </a:lvl4pPr>
      <a:lvl5pPr marL="2057400" indent="-228600" algn="l" defTabSz="457200" rtl="0" eaLnBrk="1" fontAlgn="base" hangingPunct="1">
        <a:spcBef>
          <a:spcPct val="20000"/>
        </a:spcBef>
        <a:spcAft>
          <a:spcPct val="0"/>
        </a:spcAft>
        <a:buSzPct val="75000"/>
        <a:buFont typeface="Arial" charset="0"/>
        <a:buChar char="•"/>
        <a:defRPr kern="1200">
          <a:solidFill>
            <a:srgbClr val="57270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rezi.com/4nxjxd8bkvzu/speed-racer-science/" TargetMode="External"/><Relationship Id="rId2" Type="http://schemas.openxmlformats.org/officeDocument/2006/relationships/hyperlink" Target="http://simplystem.wikispaces.com/School+Age+Progra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mothergooseprograms.org/math_science.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ctrTitle"/>
          </p:nvPr>
        </p:nvSpPr>
        <p:spPr>
          <a:xfrm>
            <a:off x="1025525" y="1689100"/>
            <a:ext cx="7432675" cy="833438"/>
          </a:xfrm>
        </p:spPr>
        <p:txBody>
          <a:bodyPr/>
          <a:lstStyle/>
          <a:p>
            <a:pPr eaLnBrk="1" hangingPunct="1"/>
            <a:r>
              <a:rPr lang="en-US" altLang="en-US" dirty="0" smtClean="0">
                <a:latin typeface="Arial" charset="0"/>
                <a:cs typeface="Arial" charset="0"/>
              </a:rPr>
              <a:t>Science At Your Library</a:t>
            </a:r>
          </a:p>
        </p:txBody>
      </p:sp>
      <p:sp>
        <p:nvSpPr>
          <p:cNvPr id="8195" name="Subtitle 6"/>
          <p:cNvSpPr>
            <a:spLocks noGrp="1"/>
          </p:cNvSpPr>
          <p:nvPr>
            <p:ph type="subTitle" idx="1"/>
          </p:nvPr>
        </p:nvSpPr>
        <p:spPr>
          <a:xfrm>
            <a:off x="1025525" y="2409825"/>
            <a:ext cx="8018463" cy="2024063"/>
          </a:xfrm>
        </p:spPr>
        <p:txBody>
          <a:bodyPr/>
          <a:lstStyle/>
          <a:p>
            <a:pPr eaLnBrk="1" hangingPunct="1"/>
            <a:endParaRPr lang="en-US" altLang="en-US" i="1" dirty="0" smtClean="0">
              <a:latin typeface="Arial" charset="0"/>
              <a:cs typeface="Arial" charset="0"/>
            </a:endParaRPr>
          </a:p>
          <a:p>
            <a:pPr eaLnBrk="1" hangingPunct="1"/>
            <a:r>
              <a:rPr lang="en-US" altLang="en-US" i="1" dirty="0" smtClean="0">
                <a:latin typeface="Arial" charset="0"/>
                <a:cs typeface="Arial" charset="0"/>
              </a:rPr>
              <a:t>Presenter: Sonia Gustafson</a:t>
            </a:r>
          </a:p>
          <a:p>
            <a:pPr eaLnBrk="1" hangingPunct="1"/>
            <a:r>
              <a:rPr lang="en-US" altLang="en-US" i="1" dirty="0">
                <a:latin typeface="Arial" charset="0"/>
                <a:cs typeface="Arial" charset="0"/>
              </a:rPr>
              <a:t>	</a:t>
            </a:r>
            <a:r>
              <a:rPr lang="en-US" altLang="en-US" i="1" dirty="0" smtClean="0">
                <a:latin typeface="Arial" charset="0"/>
                <a:cs typeface="Arial" charset="0"/>
              </a:rPr>
              <a:t>			Spokane County Library District</a:t>
            </a:r>
          </a:p>
          <a:p>
            <a:pPr eaLnBrk="1" hangingPunct="1"/>
            <a:r>
              <a:rPr lang="en-US" altLang="en-US" i="1" dirty="0">
                <a:latin typeface="Arial" charset="0"/>
                <a:cs typeface="Arial" charset="0"/>
              </a:rPr>
              <a:t>	</a:t>
            </a:r>
            <a:r>
              <a:rPr lang="en-US" altLang="en-US" i="1" dirty="0" smtClean="0">
                <a:latin typeface="Arial" charset="0"/>
                <a:cs typeface="Arial" charset="0"/>
              </a:rPr>
              <a:t>			October 29, 2013</a:t>
            </a:r>
          </a:p>
          <a:p>
            <a:pPr eaLnBrk="1" hangingPunct="1"/>
            <a:endParaRPr lang="en-US"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274637"/>
            <a:ext cx="8610600" cy="1532391"/>
          </a:xfrm>
        </p:spPr>
        <p:txBody>
          <a:bodyPr/>
          <a:lstStyle/>
          <a:p>
            <a:r>
              <a:rPr lang="en-US" sz="3200" b="1" dirty="0" smtClean="0"/>
              <a:t>Who knew? </a:t>
            </a:r>
            <a:r>
              <a:rPr lang="en-US" sz="3200" dirty="0" smtClean="0"/>
              <a:t>You are already practicing math and science standards for early childhood</a:t>
            </a:r>
            <a:endParaRPr lang="en-US" sz="3200" dirty="0"/>
          </a:p>
        </p:txBody>
      </p:sp>
      <p:sp>
        <p:nvSpPr>
          <p:cNvPr id="3" name="Content Placeholder 2"/>
          <p:cNvSpPr>
            <a:spLocks noGrp="1"/>
          </p:cNvSpPr>
          <p:nvPr>
            <p:ph idx="1"/>
          </p:nvPr>
        </p:nvSpPr>
        <p:spPr>
          <a:xfrm>
            <a:off x="457200" y="1807028"/>
            <a:ext cx="8229600" cy="4319135"/>
          </a:xfrm>
        </p:spPr>
        <p:txBody>
          <a:bodyPr/>
          <a:lstStyle/>
          <a:p>
            <a:r>
              <a:rPr lang="en-US" i="1" dirty="0"/>
              <a:t>Did you solve a problem today? Sort anything? Make a prediction? Notice changes in the weather? Use your senses? Observe the color, sound or size of anything? Estimate, compare or measure something? </a:t>
            </a:r>
            <a:r>
              <a:rPr lang="en-US" dirty="0" smtClean="0"/>
              <a:t>That’s science!</a:t>
            </a:r>
          </a:p>
          <a:p>
            <a:r>
              <a:rPr lang="en-US" i="1" dirty="0"/>
              <a:t>Can you count? Add simple numbers? Recognize a pattern? Sort? Make a chart? Write a number sentence (equation</a:t>
            </a:r>
            <a:r>
              <a:rPr lang="en-US" i="1" dirty="0" smtClean="0"/>
              <a:t>)? </a:t>
            </a:r>
            <a:r>
              <a:rPr lang="en-US" dirty="0" smtClean="0"/>
              <a:t>That’s math!</a:t>
            </a:r>
            <a:endParaRPr lang="en-US" dirty="0"/>
          </a:p>
        </p:txBody>
      </p:sp>
    </p:spTree>
    <p:extLst>
      <p:ext uri="{BB962C8B-B14F-4D97-AF65-F5344CB8AC3E}">
        <p14:creationId xmlns:p14="http://schemas.microsoft.com/office/powerpoint/2010/main" val="350127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“Don’t say you and your staff are not teachers. Think of yourself as an informal educator and your library as a site devoted to supporting lifelong learning opportunities.”</a:t>
            </a:r>
          </a:p>
          <a:p>
            <a:pPr marL="0" indent="0">
              <a:buNone/>
            </a:pPr>
            <a:r>
              <a:rPr lang="en-US" dirty="0" smtClean="0"/>
              <a:t>- Phyllis Davis, Matteson Public Library</a:t>
            </a:r>
            <a:endParaRPr lang="en-US" dirty="0"/>
          </a:p>
        </p:txBody>
      </p:sp>
    </p:spTree>
    <p:extLst>
      <p:ext uri="{BB962C8B-B14F-4D97-AF65-F5344CB8AC3E}">
        <p14:creationId xmlns:p14="http://schemas.microsoft.com/office/powerpoint/2010/main" val="137268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dirty="0" smtClean="0">
                <a:latin typeface="Arial" charset="0"/>
                <a:cs typeface="Arial" charset="0"/>
              </a:rPr>
              <a:t>Scientists are professional question-askers</a:t>
            </a:r>
          </a:p>
        </p:txBody>
      </p:sp>
      <p:pic>
        <p:nvPicPr>
          <p:cNvPr id="14339"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01675" y="1236663"/>
            <a:ext cx="3421063" cy="5064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446588" y="1236663"/>
            <a:ext cx="4240212" cy="4889500"/>
          </a:xfrm>
        </p:spPr>
        <p:txBody>
          <a:bodyPr/>
          <a:lstStyle/>
          <a:p>
            <a:r>
              <a:rPr lang="en-US" altLang="en-US" smtClean="0">
                <a:latin typeface="Arial" charset="0"/>
                <a:cs typeface="Arial" charset="0"/>
              </a:rPr>
              <a:t>Connecting</a:t>
            </a:r>
          </a:p>
          <a:p>
            <a:r>
              <a:rPr lang="en-US" altLang="en-US" smtClean="0">
                <a:latin typeface="Arial" charset="0"/>
                <a:cs typeface="Arial" charset="0"/>
              </a:rPr>
              <a:t>Predicting</a:t>
            </a:r>
          </a:p>
          <a:p>
            <a:r>
              <a:rPr lang="en-US" altLang="en-US" smtClean="0">
                <a:latin typeface="Arial" charset="0"/>
                <a:cs typeface="Arial" charset="0"/>
              </a:rPr>
              <a:t>Evaluating</a:t>
            </a:r>
          </a:p>
          <a:p>
            <a:r>
              <a:rPr lang="en-US" altLang="en-US" smtClean="0">
                <a:latin typeface="Arial" charset="0"/>
                <a:cs typeface="Arial" charset="0"/>
              </a:rPr>
              <a:t>Attention Focusing</a:t>
            </a:r>
          </a:p>
          <a:p>
            <a:r>
              <a:rPr lang="en-US" altLang="en-US" smtClean="0">
                <a:latin typeface="Arial" charset="0"/>
                <a:cs typeface="Arial" charset="0"/>
              </a:rPr>
              <a:t>Measuring, Counting</a:t>
            </a:r>
          </a:p>
          <a:p>
            <a:r>
              <a:rPr lang="en-US" altLang="en-US" smtClean="0">
                <a:latin typeface="Arial" charset="0"/>
                <a:cs typeface="Arial" charset="0"/>
              </a:rPr>
              <a:t>Comparison</a:t>
            </a:r>
          </a:p>
          <a:p>
            <a:r>
              <a:rPr lang="en-US" altLang="en-US" smtClean="0">
                <a:latin typeface="Arial" charset="0"/>
                <a:cs typeface="Arial" charset="0"/>
              </a:rPr>
              <a:t>Action</a:t>
            </a:r>
          </a:p>
          <a:p>
            <a:r>
              <a:rPr lang="en-US" altLang="en-US" smtClean="0">
                <a:latin typeface="Arial" charset="0"/>
                <a:cs typeface="Arial" charset="0"/>
              </a:rPr>
              <a:t>Problem-solving</a:t>
            </a:r>
          </a:p>
          <a:p>
            <a:r>
              <a:rPr lang="en-US" altLang="en-US" smtClean="0">
                <a:latin typeface="Arial" charset="0"/>
                <a:cs typeface="Arial" charset="0"/>
              </a:rPr>
              <a:t>Reasoning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Children learn about Math and Science when…</a:t>
            </a:r>
            <a:endParaRPr lang="en-US" sz="2800" dirty="0"/>
          </a:p>
        </p:txBody>
      </p:sp>
      <p:sp>
        <p:nvSpPr>
          <p:cNvPr id="4" name="Content Placeholder 3"/>
          <p:cNvSpPr>
            <a:spLocks noGrp="1"/>
          </p:cNvSpPr>
          <p:nvPr>
            <p:ph sz="half" idx="1"/>
          </p:nvPr>
        </p:nvSpPr>
        <p:spPr>
          <a:xfrm>
            <a:off x="457200" y="1578428"/>
            <a:ext cx="4038600" cy="4547735"/>
          </a:xfrm>
        </p:spPr>
        <p:txBody>
          <a:bodyPr/>
          <a:lstStyle/>
          <a:p>
            <a:r>
              <a:rPr lang="en-US" dirty="0" smtClean="0"/>
              <a:t>Repeat actions</a:t>
            </a:r>
          </a:p>
          <a:p>
            <a:r>
              <a:rPr lang="en-US" dirty="0" smtClean="0"/>
              <a:t>Lift things up and look underneath</a:t>
            </a:r>
          </a:p>
          <a:p>
            <a:r>
              <a:rPr lang="en-US" dirty="0" smtClean="0"/>
              <a:t>Ask questions</a:t>
            </a:r>
          </a:p>
          <a:p>
            <a:r>
              <a:rPr lang="en-US" dirty="0" smtClean="0"/>
              <a:t>Use materials and tools in creative ways</a:t>
            </a:r>
          </a:p>
          <a:p>
            <a:r>
              <a:rPr lang="en-US" dirty="0" smtClean="0"/>
              <a:t>Watch things intently</a:t>
            </a:r>
          </a:p>
          <a:p>
            <a:r>
              <a:rPr lang="en-US" dirty="0" smtClean="0"/>
              <a:t>Make predictions</a:t>
            </a:r>
          </a:p>
        </p:txBody>
      </p:sp>
      <p:sp>
        <p:nvSpPr>
          <p:cNvPr id="5" name="Content Placeholder 4"/>
          <p:cNvSpPr>
            <a:spLocks noGrp="1"/>
          </p:cNvSpPr>
          <p:nvPr>
            <p:ph sz="half" idx="2"/>
          </p:nvPr>
        </p:nvSpPr>
        <p:spPr>
          <a:xfrm>
            <a:off x="4648200" y="1578428"/>
            <a:ext cx="4038600" cy="4547735"/>
          </a:xfrm>
        </p:spPr>
        <p:txBody>
          <a:bodyPr/>
          <a:lstStyle/>
          <a:p>
            <a:r>
              <a:rPr lang="en-US" dirty="0" smtClean="0"/>
              <a:t>Solve problems</a:t>
            </a:r>
          </a:p>
          <a:p>
            <a:r>
              <a:rPr lang="en-US" dirty="0" smtClean="0"/>
              <a:t>Represent real objects</a:t>
            </a:r>
          </a:p>
          <a:p>
            <a:r>
              <a:rPr lang="en-US" dirty="0" smtClean="0"/>
              <a:t>Make comparisons</a:t>
            </a:r>
          </a:p>
          <a:p>
            <a:r>
              <a:rPr lang="en-US" dirty="0" smtClean="0"/>
              <a:t>Sort objects</a:t>
            </a:r>
          </a:p>
          <a:p>
            <a:r>
              <a:rPr lang="en-US" dirty="0" smtClean="0"/>
              <a:t>Make connections</a:t>
            </a:r>
            <a:endParaRPr lang="en-US" dirty="0"/>
          </a:p>
        </p:txBody>
      </p:sp>
    </p:spTree>
    <p:extLst>
      <p:ext uri="{BB962C8B-B14F-4D97-AF65-F5344CB8AC3E}">
        <p14:creationId xmlns:p14="http://schemas.microsoft.com/office/powerpoint/2010/main" val="269195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EARLs: Science Standards for WA</a:t>
            </a:r>
            <a:endParaRPr lang="en-US" dirty="0"/>
          </a:p>
        </p:txBody>
      </p:sp>
      <p:sp>
        <p:nvSpPr>
          <p:cNvPr id="3" name="Content Placeholder 2"/>
          <p:cNvSpPr>
            <a:spLocks noGrp="1"/>
          </p:cNvSpPr>
          <p:nvPr>
            <p:ph idx="1"/>
          </p:nvPr>
        </p:nvSpPr>
        <p:spPr/>
        <p:txBody>
          <a:bodyPr/>
          <a:lstStyle/>
          <a:p>
            <a:r>
              <a:rPr lang="en-US" dirty="0" smtClean="0"/>
              <a:t>Systems- how things fit together.</a:t>
            </a:r>
          </a:p>
          <a:p>
            <a:r>
              <a:rPr lang="en-US" dirty="0" smtClean="0"/>
              <a:t>Inquiry- process of asking and answering. The bedrock of science.</a:t>
            </a:r>
          </a:p>
          <a:p>
            <a:r>
              <a:rPr lang="en-US" dirty="0" smtClean="0"/>
              <a:t>Application- interaction between science and technology.</a:t>
            </a:r>
          </a:p>
          <a:p>
            <a:r>
              <a:rPr lang="en-US" dirty="0" smtClean="0"/>
              <a:t>Physical Science</a:t>
            </a:r>
          </a:p>
          <a:p>
            <a:r>
              <a:rPr lang="en-US" dirty="0" smtClean="0"/>
              <a:t>Earth and Space Science </a:t>
            </a:r>
          </a:p>
          <a:p>
            <a:r>
              <a:rPr lang="en-US" dirty="0" smtClean="0"/>
              <a:t>Life Science</a:t>
            </a:r>
            <a:endParaRPr lang="en-US" dirty="0"/>
          </a:p>
        </p:txBody>
      </p:sp>
    </p:spTree>
    <p:extLst>
      <p:ext uri="{BB962C8B-B14F-4D97-AF65-F5344CB8AC3E}">
        <p14:creationId xmlns:p14="http://schemas.microsoft.com/office/powerpoint/2010/main" val="166211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as Inquiry:</a:t>
            </a:r>
            <a:br>
              <a:rPr lang="en-US" dirty="0" smtClean="0"/>
            </a:br>
            <a:r>
              <a:rPr lang="en-US" sz="2400" dirty="0" smtClean="0"/>
              <a:t>Children need to practice the process skills of science.</a:t>
            </a:r>
            <a:endParaRPr lang="en-US" sz="2400" dirty="0"/>
          </a:p>
        </p:txBody>
      </p:sp>
      <p:sp>
        <p:nvSpPr>
          <p:cNvPr id="4" name="Content Placeholder 3"/>
          <p:cNvSpPr>
            <a:spLocks noGrp="1"/>
          </p:cNvSpPr>
          <p:nvPr>
            <p:ph sz="half" idx="1"/>
          </p:nvPr>
        </p:nvSpPr>
        <p:spPr>
          <a:xfrm>
            <a:off x="457200" y="1752600"/>
            <a:ext cx="4038600" cy="4373563"/>
          </a:xfrm>
        </p:spPr>
        <p:txBody>
          <a:bodyPr/>
          <a:lstStyle/>
          <a:p>
            <a:r>
              <a:rPr lang="en-US" sz="2400" dirty="0" smtClean="0"/>
              <a:t>Ask scientific questions</a:t>
            </a:r>
          </a:p>
          <a:p>
            <a:r>
              <a:rPr lang="en-US" sz="2400" dirty="0" smtClean="0"/>
              <a:t>Collect and use data</a:t>
            </a:r>
          </a:p>
          <a:p>
            <a:r>
              <a:rPr lang="en-US" sz="2400" dirty="0" smtClean="0"/>
              <a:t>Communicate information and ideas</a:t>
            </a:r>
          </a:p>
          <a:p>
            <a:r>
              <a:rPr lang="en-US" sz="2400" dirty="0" smtClean="0"/>
              <a:t>Design and make models</a:t>
            </a:r>
          </a:p>
          <a:p>
            <a:r>
              <a:rPr lang="en-US" sz="2400" dirty="0" smtClean="0"/>
              <a:t>Estimate and predict</a:t>
            </a:r>
          </a:p>
          <a:p>
            <a:r>
              <a:rPr lang="en-US" sz="2400" dirty="0" smtClean="0"/>
              <a:t>Experiment</a:t>
            </a:r>
            <a:endParaRPr lang="en-US" sz="2400" dirty="0"/>
          </a:p>
        </p:txBody>
      </p:sp>
      <p:sp>
        <p:nvSpPr>
          <p:cNvPr id="5" name="Content Placeholder 4"/>
          <p:cNvSpPr>
            <a:spLocks noGrp="1"/>
          </p:cNvSpPr>
          <p:nvPr>
            <p:ph sz="half" idx="2"/>
          </p:nvPr>
        </p:nvSpPr>
        <p:spPr>
          <a:xfrm>
            <a:off x="4648200" y="1752600"/>
            <a:ext cx="4038600" cy="4373563"/>
          </a:xfrm>
        </p:spPr>
        <p:txBody>
          <a:bodyPr/>
          <a:lstStyle/>
          <a:p>
            <a:r>
              <a:rPr lang="en-US" sz="2400" dirty="0" smtClean="0"/>
              <a:t>Find patterns</a:t>
            </a:r>
          </a:p>
          <a:p>
            <a:r>
              <a:rPr lang="en-US" sz="2400" dirty="0" smtClean="0"/>
              <a:t>Measure</a:t>
            </a:r>
          </a:p>
          <a:p>
            <a:r>
              <a:rPr lang="en-US" sz="2400" dirty="0" smtClean="0"/>
              <a:t>Notice change over time</a:t>
            </a:r>
          </a:p>
          <a:p>
            <a:r>
              <a:rPr lang="en-US" sz="2400" dirty="0" smtClean="0"/>
              <a:t>Observe</a:t>
            </a:r>
          </a:p>
          <a:p>
            <a:r>
              <a:rPr lang="en-US" sz="2400" dirty="0" smtClean="0"/>
              <a:t>Recognize relationships</a:t>
            </a:r>
          </a:p>
          <a:p>
            <a:r>
              <a:rPr lang="en-US" sz="2400" dirty="0" smtClean="0"/>
              <a:t>Sort and classify</a:t>
            </a:r>
          </a:p>
          <a:p>
            <a:r>
              <a:rPr lang="en-US" sz="2400" dirty="0" smtClean="0"/>
              <a:t>Use simple tools of science</a:t>
            </a:r>
            <a:endParaRPr lang="en-US" sz="2400" dirty="0"/>
          </a:p>
        </p:txBody>
      </p:sp>
    </p:spTree>
    <p:extLst>
      <p:ext uri="{BB962C8B-B14F-4D97-AF65-F5344CB8AC3E}">
        <p14:creationId xmlns:p14="http://schemas.microsoft.com/office/powerpoint/2010/main" val="316581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latin typeface="Arial" charset="0"/>
                <a:cs typeface="Arial" charset="0"/>
              </a:rPr>
              <a:t>Exploring Science</a:t>
            </a:r>
          </a:p>
        </p:txBody>
      </p:sp>
      <p:pic>
        <p:nvPicPr>
          <p:cNvPr id="2867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28676" name="Text Placeholder 3"/>
          <p:cNvSpPr>
            <a:spLocks noGrp="1"/>
          </p:cNvSpPr>
          <p:nvPr>
            <p:ph type="body" sz="half" idx="2"/>
          </p:nvPr>
        </p:nvSpPr>
        <p:spPr/>
        <p:txBody>
          <a:bodyPr/>
          <a:lstStyle/>
          <a:p>
            <a:r>
              <a:rPr lang="en-US" altLang="en-US" dirty="0" smtClean="0">
                <a:latin typeface="Arial" charset="0"/>
                <a:cs typeface="Arial" charset="0"/>
              </a:rPr>
              <a:t>How do we do all this with kids?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latin typeface="Arial" charset="0"/>
                <a:cs typeface="Arial" charset="0"/>
              </a:rPr>
              <a:t>Talk with them</a:t>
            </a:r>
          </a:p>
        </p:txBody>
      </p:sp>
      <p:sp>
        <p:nvSpPr>
          <p:cNvPr id="23555" name="Content Placeholder 2"/>
          <p:cNvSpPr>
            <a:spLocks noGrp="1"/>
          </p:cNvSpPr>
          <p:nvPr>
            <p:ph idx="1"/>
          </p:nvPr>
        </p:nvSpPr>
        <p:spPr/>
        <p:txBody>
          <a:bodyPr/>
          <a:lstStyle/>
          <a:p>
            <a:r>
              <a:rPr lang="en-US" altLang="en-US" dirty="0" smtClean="0">
                <a:latin typeface="Arial" charset="0"/>
                <a:cs typeface="Arial" charset="0"/>
              </a:rPr>
              <a:t>In everyday conversation, use science vocabulary – observe, predict, count, compare</a:t>
            </a:r>
          </a:p>
          <a:p>
            <a:r>
              <a:rPr lang="en-US" altLang="en-US" dirty="0" smtClean="0">
                <a:latin typeface="Arial" charset="0"/>
                <a:cs typeface="Arial" charset="0"/>
              </a:rPr>
              <a:t>Wonder aloud and ask questions: Will we be able to see the moon tonight?</a:t>
            </a:r>
          </a:p>
          <a:p>
            <a:r>
              <a:rPr lang="en-US" altLang="en-US" dirty="0" smtClean="0">
                <a:latin typeface="Arial" charset="0"/>
                <a:cs typeface="Arial" charset="0"/>
              </a:rPr>
              <a:t>Allow plenty of time to discuss and observe</a:t>
            </a:r>
          </a:p>
          <a:p>
            <a:r>
              <a:rPr lang="en-US" altLang="en-US" dirty="0" smtClean="0">
                <a:latin typeface="Arial" charset="0"/>
                <a:cs typeface="Arial" charset="0"/>
              </a:rPr>
              <a:t>Talk about changes you notice in the weather, seasons, the neighborhood</a:t>
            </a:r>
          </a:p>
          <a:p>
            <a:r>
              <a:rPr lang="en-US" altLang="en-US" dirty="0" smtClean="0">
                <a:latin typeface="Arial" charset="0"/>
                <a:cs typeface="Arial" charset="0"/>
              </a:rPr>
              <a:t>Look for patterns and sequences in everyday activities – What do we do after </a:t>
            </a:r>
            <a:r>
              <a:rPr lang="en-US" altLang="en-US" dirty="0" err="1" smtClean="0">
                <a:latin typeface="Arial" charset="0"/>
                <a:cs typeface="Arial" charset="0"/>
              </a:rPr>
              <a:t>storytime</a:t>
            </a:r>
            <a:r>
              <a:rPr lang="en-US" altLang="en-US" dirty="0" smtClean="0">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latin typeface="Arial" charset="0"/>
                <a:cs typeface="Arial" charset="0"/>
              </a:rPr>
              <a:t>Use Documentation</a:t>
            </a:r>
          </a:p>
        </p:txBody>
      </p:sp>
      <p:sp>
        <p:nvSpPr>
          <p:cNvPr id="26627" name="Content Placeholder 2"/>
          <p:cNvSpPr>
            <a:spLocks noGrp="1"/>
          </p:cNvSpPr>
          <p:nvPr>
            <p:ph idx="1"/>
          </p:nvPr>
        </p:nvSpPr>
        <p:spPr/>
        <p:txBody>
          <a:bodyPr/>
          <a:lstStyle/>
          <a:p>
            <a:r>
              <a:rPr lang="en-US" altLang="en-US" dirty="0" smtClean="0">
                <a:latin typeface="Arial" charset="0"/>
                <a:cs typeface="Arial" charset="0"/>
              </a:rPr>
              <a:t>Have fun making charts and displaying them</a:t>
            </a:r>
          </a:p>
          <a:p>
            <a:r>
              <a:rPr lang="en-US" altLang="en-US" dirty="0" smtClean="0">
                <a:latin typeface="Arial" charset="0"/>
                <a:cs typeface="Arial" charset="0"/>
              </a:rPr>
              <a:t>Help kids make drawings and books about their investigations</a:t>
            </a:r>
          </a:p>
          <a:p>
            <a:r>
              <a:rPr lang="en-US" altLang="en-US" dirty="0" smtClean="0">
                <a:latin typeface="Arial" charset="0"/>
                <a:cs typeface="Arial" charset="0"/>
              </a:rPr>
              <a:t>Describe and document changes in themselves, in the library, and in nature</a:t>
            </a:r>
          </a:p>
          <a:p>
            <a:r>
              <a:rPr lang="en-US" altLang="en-US" dirty="0" smtClean="0">
                <a:latin typeface="Arial" charset="0"/>
                <a:cs typeface="Arial" charset="0"/>
              </a:rPr>
              <a:t>Visit a special tree throughout the year and document similarities and differences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arn(inVertic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arn(inVertical)">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arn(inVertical)">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arn(inVertical)">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latin typeface="Arial" charset="0"/>
                <a:cs typeface="Arial" charset="0"/>
              </a:rPr>
              <a:t>Use tools and technology</a:t>
            </a:r>
          </a:p>
        </p:txBody>
      </p:sp>
      <p:sp>
        <p:nvSpPr>
          <p:cNvPr id="25603" name="Content Placeholder 2"/>
          <p:cNvSpPr>
            <a:spLocks noGrp="1"/>
          </p:cNvSpPr>
          <p:nvPr>
            <p:ph idx="1"/>
          </p:nvPr>
        </p:nvSpPr>
        <p:spPr/>
        <p:txBody>
          <a:bodyPr/>
          <a:lstStyle/>
          <a:p>
            <a:r>
              <a:rPr lang="en-US" altLang="en-US" smtClean="0">
                <a:latin typeface="Arial" charset="0"/>
                <a:cs typeface="Arial" charset="0"/>
              </a:rPr>
              <a:t>Observe and talk about thermometers, calculators, and computers</a:t>
            </a:r>
          </a:p>
          <a:p>
            <a:r>
              <a:rPr lang="en-US" altLang="en-US" smtClean="0">
                <a:latin typeface="Arial" charset="0"/>
                <a:cs typeface="Arial" charset="0"/>
              </a:rPr>
              <a:t>Measure objects using tools and non-standard objects</a:t>
            </a:r>
          </a:p>
          <a:p>
            <a:r>
              <a:rPr lang="en-US" altLang="en-US" smtClean="0">
                <a:latin typeface="Arial" charset="0"/>
                <a:cs typeface="Arial" charset="0"/>
              </a:rPr>
              <a:t>Explore with a magnifying glass</a:t>
            </a:r>
          </a:p>
          <a:p>
            <a:r>
              <a:rPr lang="en-US" altLang="en-US" smtClean="0">
                <a:latin typeface="Arial" charset="0"/>
                <a:cs typeface="Arial" charset="0"/>
              </a:rPr>
              <a:t>Compare weights of different objects by hand, then use a balance</a:t>
            </a:r>
          </a:p>
          <a:p>
            <a:r>
              <a:rPr lang="en-US" altLang="en-US" smtClean="0">
                <a:latin typeface="Arial" charset="0"/>
                <a:cs typeface="Arial" charset="0"/>
              </a:rPr>
              <a:t>Make shadows with a flashlight</a:t>
            </a:r>
          </a:p>
          <a:p>
            <a:endParaRPr lang="en-US" alt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5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3.bp.blogspot.com/-m5UDjJxIL0Q/TiBYzgY2keI/AAAAAAAAL_s/mGNlVs64DkM/s1600/Not-Like-The-Others-Meerk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488950"/>
            <a:ext cx="62658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715962"/>
          </a:xfrm>
        </p:spPr>
        <p:txBody>
          <a:bodyPr/>
          <a:lstStyle/>
          <a:p>
            <a:r>
              <a:rPr lang="en-US" altLang="en-US" dirty="0" smtClean="0">
                <a:latin typeface="Arial" charset="0"/>
                <a:cs typeface="Arial" charset="0"/>
              </a:rPr>
              <a:t>Use Books</a:t>
            </a:r>
          </a:p>
        </p:txBody>
      </p:sp>
      <p:sp>
        <p:nvSpPr>
          <p:cNvPr id="24579" name="Content Placeholder 2"/>
          <p:cNvSpPr>
            <a:spLocks noGrp="1"/>
          </p:cNvSpPr>
          <p:nvPr>
            <p:ph idx="1"/>
          </p:nvPr>
        </p:nvSpPr>
        <p:spPr>
          <a:xfrm>
            <a:off x="457200" y="990600"/>
            <a:ext cx="8229600" cy="5135563"/>
          </a:xfrm>
        </p:spPr>
        <p:txBody>
          <a:bodyPr/>
          <a:lstStyle/>
          <a:p>
            <a:r>
              <a:rPr lang="en-US" altLang="en-US" dirty="0" smtClean="0">
                <a:latin typeface="Arial" charset="0"/>
                <a:cs typeface="Arial" charset="0"/>
              </a:rPr>
              <a:t>Make predictions of what will happen in stories</a:t>
            </a:r>
          </a:p>
          <a:p>
            <a:r>
              <a:rPr lang="en-US" altLang="en-US" dirty="0" smtClean="0">
                <a:latin typeface="Arial" charset="0"/>
                <a:cs typeface="Arial" charset="0"/>
              </a:rPr>
              <a:t>Display books about science</a:t>
            </a:r>
          </a:p>
          <a:p>
            <a:r>
              <a:rPr lang="en-US" altLang="en-US" dirty="0" smtClean="0">
                <a:latin typeface="Arial" charset="0"/>
                <a:cs typeface="Arial" charset="0"/>
              </a:rPr>
              <a:t>Look at pictures of insects or animals and talk about similarities and differences</a:t>
            </a:r>
          </a:p>
          <a:p>
            <a:r>
              <a:rPr lang="en-US" altLang="en-US" dirty="0" smtClean="0">
                <a:latin typeface="Arial" charset="0"/>
                <a:cs typeface="Arial" charset="0"/>
              </a:rPr>
              <a:t>Do an activity/experiment based on a book you’ve read</a:t>
            </a:r>
          </a:p>
          <a:p>
            <a:endParaRPr lang="en-US" altLang="en-US" dirty="0" smtClean="0">
              <a:latin typeface="Arial" charset="0"/>
              <a:cs typeface="Arial" charset="0"/>
            </a:endParaRPr>
          </a:p>
          <a:p>
            <a:r>
              <a:rPr lang="en-US" altLang="en-US" dirty="0" smtClean="0">
                <a:solidFill>
                  <a:srgbClr val="004D89"/>
                </a:solidFill>
                <a:latin typeface="Arial" charset="0"/>
                <a:cs typeface="Arial" charset="0"/>
              </a:rPr>
              <a:t>Stories bring math and science concepts to life, helping children learn about the world around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579">
                                            <p:txEl>
                                              <p:pRg st="5" end="5"/>
                                            </p:txEl>
                                          </p:spTgt>
                                        </p:tgtEl>
                                        <p:attrNameLst>
                                          <p:attrName>style.visibility</p:attrName>
                                        </p:attrNameLst>
                                      </p:cBhvr>
                                      <p:to>
                                        <p:strVal val="visible"/>
                                      </p:to>
                                    </p:set>
                                    <p:animEffect transition="in" filter="fade">
                                      <p:cBhvr>
                                        <p:cTn id="35" dur="1000"/>
                                        <p:tgtEl>
                                          <p:spTgt spid="24579">
                                            <p:txEl>
                                              <p:pRg st="5" end="5"/>
                                            </p:txEl>
                                          </p:spTgt>
                                        </p:tgtEl>
                                      </p:cBhvr>
                                    </p:animEffect>
                                    <p:anim calcmode="lin" valueType="num">
                                      <p:cBhvr>
                                        <p:cTn id="36"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Ideas: Patterns</a:t>
            </a:r>
            <a:endParaRPr lang="en-US" dirty="0"/>
          </a:p>
        </p:txBody>
      </p:sp>
      <p:sp>
        <p:nvSpPr>
          <p:cNvPr id="3" name="Content Placeholder 2"/>
          <p:cNvSpPr>
            <a:spLocks noGrp="1"/>
          </p:cNvSpPr>
          <p:nvPr>
            <p:ph idx="1"/>
          </p:nvPr>
        </p:nvSpPr>
        <p:spPr/>
        <p:txBody>
          <a:bodyPr/>
          <a:lstStyle/>
          <a:p>
            <a:pPr marL="0" indent="0">
              <a:buNone/>
            </a:pPr>
            <a:r>
              <a:rPr lang="en-US" i="1" dirty="0" smtClean="0"/>
              <a:t>Pattern recognition is the first step in understanding how our world is constructed and how it functions. </a:t>
            </a:r>
          </a:p>
          <a:p>
            <a:pPr marL="0" indent="0">
              <a:buNone/>
            </a:pPr>
            <a:endParaRPr lang="en-US" sz="1800" i="1" dirty="0" smtClean="0"/>
          </a:p>
          <a:p>
            <a:pPr marL="0" indent="0">
              <a:buNone/>
            </a:pPr>
            <a:r>
              <a:rPr lang="en-US" dirty="0" smtClean="0"/>
              <a:t>Books: Pattern Fish, Jonathan and His Mommy, Spotty, Stripy, Swirly, and The Doorbell Rang.</a:t>
            </a:r>
          </a:p>
          <a:p>
            <a:pPr marL="0" indent="0">
              <a:buNone/>
            </a:pPr>
            <a:r>
              <a:rPr lang="en-US" dirty="0" smtClean="0"/>
              <a:t>Activities: Foam shapes, Take-home paper squares, button collection, linking cubes, pattern walk, pattern orchestra, visual/sound/movement patterns.</a:t>
            </a:r>
            <a:endParaRPr lang="en-US" dirty="0"/>
          </a:p>
        </p:txBody>
      </p:sp>
    </p:spTree>
    <p:extLst>
      <p:ext uri="{BB962C8B-B14F-4D97-AF65-F5344CB8AC3E}">
        <p14:creationId xmlns:p14="http://schemas.microsoft.com/office/powerpoint/2010/main" val="241946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60248"/>
          </a:xfrm>
        </p:spPr>
        <p:txBody>
          <a:bodyPr/>
          <a:lstStyle/>
          <a:p>
            <a:r>
              <a:rPr lang="en-US" dirty="0" smtClean="0"/>
              <a:t>Program ideas: Shapes, Spaces and Places, and Building and Construction</a:t>
            </a:r>
            <a:endParaRPr lang="en-US" dirty="0"/>
          </a:p>
        </p:txBody>
      </p:sp>
      <p:sp>
        <p:nvSpPr>
          <p:cNvPr id="3" name="Content Placeholder 2"/>
          <p:cNvSpPr>
            <a:spLocks noGrp="1"/>
          </p:cNvSpPr>
          <p:nvPr>
            <p:ph idx="1"/>
          </p:nvPr>
        </p:nvSpPr>
        <p:spPr>
          <a:xfrm>
            <a:off x="457200" y="1534886"/>
            <a:ext cx="8229600" cy="4591278"/>
          </a:xfrm>
        </p:spPr>
        <p:txBody>
          <a:bodyPr/>
          <a:lstStyle/>
          <a:p>
            <a:pPr marL="0" indent="0">
              <a:buNone/>
            </a:pPr>
            <a:r>
              <a:rPr lang="en-US" sz="2000" dirty="0" smtClean="0"/>
              <a:t>Geometry- The area of math that involves shape, size, position, direction, and movement.</a:t>
            </a:r>
          </a:p>
          <a:p>
            <a:pPr marL="0" indent="0">
              <a:buNone/>
            </a:pPr>
            <a:endParaRPr lang="en-US" sz="2000" dirty="0" smtClean="0"/>
          </a:p>
          <a:p>
            <a:pPr marL="0" indent="0">
              <a:buNone/>
            </a:pPr>
            <a:r>
              <a:rPr lang="en-US" sz="2400" dirty="0" smtClean="0"/>
              <a:t>Books: Round is a Tortilla, I Spy Shapes in Art, Mouse Shapes, My Heart is Like a Zoo, Rosie’s Walk, The Three Little </a:t>
            </a:r>
            <a:r>
              <a:rPr lang="en-US" sz="2400" dirty="0" err="1" smtClean="0"/>
              <a:t>Javelinas</a:t>
            </a:r>
            <a:r>
              <a:rPr lang="en-US" sz="2400" dirty="0" smtClean="0"/>
              <a:t>, From Cement to Bridge, </a:t>
            </a:r>
          </a:p>
          <a:p>
            <a:pPr marL="0" indent="0">
              <a:buNone/>
            </a:pPr>
            <a:r>
              <a:rPr lang="en-US" sz="2400" dirty="0" smtClean="0"/>
              <a:t>Activities: Combining shapes, shape pictures and designs, just one shape, tangrams, obstacle course, map the room with blocks, building with blocks, building bridges, marshmallow engineering. </a:t>
            </a:r>
            <a:endParaRPr lang="en-US" dirty="0" smtClean="0"/>
          </a:p>
          <a:p>
            <a:pPr marL="0" indent="0">
              <a:buNone/>
            </a:pPr>
            <a:endParaRPr lang="en-US" sz="2000" dirty="0"/>
          </a:p>
        </p:txBody>
      </p:sp>
    </p:spTree>
    <p:extLst>
      <p:ext uri="{BB962C8B-B14F-4D97-AF65-F5344CB8AC3E}">
        <p14:creationId xmlns:p14="http://schemas.microsoft.com/office/powerpoint/2010/main" val="543498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933"/>
          </a:xfrm>
        </p:spPr>
        <p:txBody>
          <a:bodyPr/>
          <a:lstStyle/>
          <a:p>
            <a:r>
              <a:rPr lang="en-US" dirty="0" smtClean="0"/>
              <a:t>Program ideas: Elementary School</a:t>
            </a:r>
            <a:endParaRPr lang="en-US" dirty="0"/>
          </a:p>
        </p:txBody>
      </p:sp>
      <p:sp>
        <p:nvSpPr>
          <p:cNvPr id="3" name="Content Placeholder 2"/>
          <p:cNvSpPr>
            <a:spLocks noGrp="1"/>
          </p:cNvSpPr>
          <p:nvPr>
            <p:ph idx="1"/>
          </p:nvPr>
        </p:nvSpPr>
        <p:spPr/>
        <p:txBody>
          <a:bodyPr/>
          <a:lstStyle/>
          <a:p>
            <a:r>
              <a:rPr lang="en-US" dirty="0" smtClean="0"/>
              <a:t>Marshmallow engineering</a:t>
            </a:r>
          </a:p>
          <a:p>
            <a:r>
              <a:rPr lang="en-US" dirty="0" smtClean="0"/>
              <a:t>Climbing Colors</a:t>
            </a:r>
          </a:p>
          <a:p>
            <a:r>
              <a:rPr lang="en-US" dirty="0">
                <a:hlinkClick r:id="rId2"/>
              </a:rPr>
              <a:t>http://</a:t>
            </a:r>
            <a:r>
              <a:rPr lang="en-US" dirty="0" smtClean="0">
                <a:hlinkClick r:id="rId2"/>
              </a:rPr>
              <a:t>simplystem.wikispaces.com/School+Age+Programs</a:t>
            </a:r>
            <a:endParaRPr lang="en-US" dirty="0" smtClean="0"/>
          </a:p>
          <a:p>
            <a:r>
              <a:rPr lang="en-US" dirty="0"/>
              <a:t>Speed Racer </a:t>
            </a:r>
            <a:r>
              <a:rPr lang="en-US" dirty="0">
                <a:hlinkClick r:id="rId3"/>
              </a:rPr>
              <a:t>http://prezi.com/4nxjxd8bkvzu/speed-racer-science</a:t>
            </a:r>
            <a:r>
              <a:rPr lang="en-US" dirty="0" smtClean="0">
                <a:hlinkClick r:id="rId3"/>
              </a:rPr>
              <a:t>/</a:t>
            </a:r>
            <a:endParaRPr lang="en-US" dirty="0" smtClean="0"/>
          </a:p>
          <a:p>
            <a:r>
              <a:rPr lang="en-US" dirty="0" smtClean="0"/>
              <a:t>Lava Lamp</a:t>
            </a:r>
            <a:endParaRPr lang="en-US" dirty="0" smtClean="0"/>
          </a:p>
        </p:txBody>
      </p:sp>
    </p:spTree>
    <p:extLst>
      <p:ext uri="{BB962C8B-B14F-4D97-AF65-F5344CB8AC3E}">
        <p14:creationId xmlns:p14="http://schemas.microsoft.com/office/powerpoint/2010/main" val="267904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pPr eaLnBrk="1" hangingPunct="1"/>
            <a:r>
              <a:rPr lang="en-US" altLang="en-US" smtClean="0">
                <a:latin typeface="Arial" charset="0"/>
                <a:cs typeface="Arial" charset="0"/>
              </a:rPr>
              <a:t>Let’s get acquainted!</a:t>
            </a:r>
          </a:p>
        </p:txBody>
      </p:sp>
      <p:sp>
        <p:nvSpPr>
          <p:cNvPr id="9219" name="Content Placeholder 3"/>
          <p:cNvSpPr>
            <a:spLocks noGrp="1"/>
          </p:cNvSpPr>
          <p:nvPr>
            <p:ph sz="half" idx="1"/>
          </p:nvPr>
        </p:nvSpPr>
        <p:spPr>
          <a:xfrm>
            <a:off x="457200" y="1600200"/>
            <a:ext cx="8021638" cy="4525963"/>
          </a:xfrm>
        </p:spPr>
        <p:txBody>
          <a:bodyPr/>
          <a:lstStyle/>
          <a:p>
            <a:pPr marL="0" indent="0" eaLnBrk="1" hangingPunct="1">
              <a:buNone/>
              <a:defRPr/>
            </a:pPr>
            <a:r>
              <a:rPr lang="en-US" dirty="0" smtClean="0">
                <a:latin typeface="Arial" charset="0"/>
                <a:cs typeface="Arial" charset="0"/>
              </a:rPr>
              <a:t>Who has a penny?</a:t>
            </a:r>
          </a:p>
          <a:p>
            <a:pPr marL="0" indent="0" eaLnBrk="1" hangingPunct="1">
              <a:buNone/>
              <a:defRPr/>
            </a:pPr>
            <a:endParaRPr lang="en-US" dirty="0">
              <a:latin typeface="Arial" charset="0"/>
              <a:cs typeface="Arial" charset="0"/>
            </a:endParaRPr>
          </a:p>
          <a:p>
            <a:pPr marL="0" indent="0" eaLnBrk="1" hangingPunct="1">
              <a:buNone/>
              <a:defRPr/>
            </a:pPr>
            <a:endParaRPr lang="en-US" dirty="0" smtClean="0">
              <a:latin typeface="Arial" charset="0"/>
              <a:cs typeface="Arial" charset="0"/>
            </a:endParaRPr>
          </a:p>
          <a:p>
            <a:pPr marL="0" indent="0" eaLnBrk="1" hangingPunct="1">
              <a:buFont typeface="Wingdings" pitchFamily="2" charset="2"/>
              <a:buNone/>
              <a:defRPr/>
            </a:pPr>
            <a:endParaRPr lang="en-US" dirty="0">
              <a:latin typeface="Arial"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896" y="2347912"/>
            <a:ext cx="2114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78" y="3220811"/>
            <a:ext cx="2324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762" y="3125561"/>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Objectives/Plan</a:t>
            </a:r>
            <a:endParaRPr lang="en-US" dirty="0"/>
          </a:p>
        </p:txBody>
      </p:sp>
      <p:sp>
        <p:nvSpPr>
          <p:cNvPr id="6" name="Content Placeholder 5"/>
          <p:cNvSpPr>
            <a:spLocks noGrp="1"/>
          </p:cNvSpPr>
          <p:nvPr>
            <p:ph idx="1"/>
          </p:nvPr>
        </p:nvSpPr>
        <p:spPr/>
        <p:txBody>
          <a:bodyPr/>
          <a:lstStyle/>
          <a:p>
            <a:r>
              <a:rPr lang="en-US" dirty="0" smtClean="0"/>
              <a:t>S.T.E.M.</a:t>
            </a:r>
          </a:p>
          <a:p>
            <a:r>
              <a:rPr lang="en-US" dirty="0" smtClean="0"/>
              <a:t>Core Concepts of Science</a:t>
            </a:r>
          </a:p>
          <a:p>
            <a:r>
              <a:rPr lang="en-US" dirty="0" smtClean="0"/>
              <a:t>How can the library be involved?</a:t>
            </a:r>
          </a:p>
          <a:p>
            <a:r>
              <a:rPr lang="en-US" dirty="0" smtClean="0"/>
              <a:t>Program </a:t>
            </a:r>
            <a:r>
              <a:rPr lang="en-US" dirty="0" smtClean="0"/>
              <a:t>Ideas</a:t>
            </a:r>
          </a:p>
          <a:p>
            <a:r>
              <a:rPr lang="en-US" dirty="0" smtClean="0"/>
              <a:t>Mother </a:t>
            </a:r>
            <a:r>
              <a:rPr lang="en-US"/>
              <a:t>Goose Science: </a:t>
            </a:r>
            <a:r>
              <a:rPr lang="en-US">
                <a:hlinkClick r:id="rId3"/>
              </a:rPr>
              <a:t>http</a:t>
            </a:r>
            <a:r>
              <a:rPr lang="en-US">
                <a:hlinkClick r:id="rId3"/>
              </a:rPr>
              <a:t>://</a:t>
            </a:r>
            <a:r>
              <a:rPr lang="en-US" smtClean="0">
                <a:hlinkClick r:id="rId3"/>
              </a:rPr>
              <a:t>www.mothergooseprograms.org/math_science.php</a:t>
            </a:r>
            <a:endParaRPr lang="en-US" smtClean="0"/>
          </a:p>
          <a:p>
            <a:endParaRPr lang="en-US" dirty="0"/>
          </a:p>
        </p:txBody>
      </p:sp>
    </p:spTree>
    <p:extLst>
      <p:ext uri="{BB962C8B-B14F-4D97-AF65-F5344CB8AC3E}">
        <p14:creationId xmlns:p14="http://schemas.microsoft.com/office/powerpoint/2010/main" val="236890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S.T.E.M. Why does it matter?</a:t>
            </a:r>
            <a:endParaRPr lang="en-US" dirty="0"/>
          </a:p>
        </p:txBody>
      </p:sp>
      <p:sp>
        <p:nvSpPr>
          <p:cNvPr id="6" name="Content Placeholder 5"/>
          <p:cNvSpPr>
            <a:spLocks noGrp="1"/>
          </p:cNvSpPr>
          <p:nvPr>
            <p:ph idx="1"/>
          </p:nvPr>
        </p:nvSpPr>
        <p:spPr/>
        <p:txBody>
          <a:bodyPr/>
          <a:lstStyle/>
          <a:p>
            <a:pPr marL="0" indent="0">
              <a:buNone/>
            </a:pPr>
            <a:r>
              <a:rPr lang="en-US" dirty="0" smtClean="0"/>
              <a:t>- That's </a:t>
            </a:r>
            <a:r>
              <a:rPr lang="en-US" dirty="0"/>
              <a:t>where the jobs are, and they are higher paying jobs.</a:t>
            </a:r>
          </a:p>
          <a:p>
            <a:pPr marL="0" indent="0">
              <a:buNone/>
            </a:pPr>
            <a:r>
              <a:rPr lang="en-US" dirty="0" smtClean="0"/>
              <a:t>- The </a:t>
            </a:r>
            <a:r>
              <a:rPr lang="en-US" dirty="0"/>
              <a:t>U.S. is failing to produce enough STEM workers.</a:t>
            </a:r>
          </a:p>
          <a:p>
            <a:pPr marL="0" indent="0">
              <a:buNone/>
            </a:pPr>
            <a:r>
              <a:rPr lang="en-US" dirty="0" smtClean="0"/>
              <a:t>- American </a:t>
            </a:r>
            <a:r>
              <a:rPr lang="en-US" dirty="0"/>
              <a:t>students are not keeping up with their peers around the world.</a:t>
            </a:r>
          </a:p>
          <a:p>
            <a:pPr marL="0" indent="0">
              <a:buNone/>
            </a:pPr>
            <a:r>
              <a:rPr lang="en-US" dirty="0" smtClean="0"/>
              <a:t>- 2/3 of 4</a:t>
            </a:r>
            <a:r>
              <a:rPr lang="en-US" baseline="30000" dirty="0" smtClean="0"/>
              <a:t>th</a:t>
            </a:r>
            <a:r>
              <a:rPr lang="en-US" dirty="0" smtClean="0"/>
              <a:t> graders are not proficient in Science. </a:t>
            </a:r>
            <a:endParaRPr lang="en-US" dirty="0"/>
          </a:p>
        </p:txBody>
      </p:sp>
    </p:spTree>
    <p:extLst>
      <p:ext uri="{BB962C8B-B14F-4D97-AF65-F5344CB8AC3E}">
        <p14:creationId xmlns:p14="http://schemas.microsoft.com/office/powerpoint/2010/main" val="376989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8096"/>
            <a:ext cx="8229600" cy="4668067"/>
          </a:xfrm>
        </p:spPr>
        <p:txBody>
          <a:bodyPr/>
          <a:lstStyle/>
          <a:p>
            <a:pPr marL="0" indent="0">
              <a:buNone/>
            </a:pPr>
            <a:r>
              <a:rPr lang="en-US" dirty="0"/>
              <a:t>"The main goal of STEM education is not for students to become mathematicians, scientists, technicians, or engineers; although it would be great if more of our youth had such aspirations. The goal is for all students to be able to function and thrive in our highly technological world--that is, to be STEM literate</a:t>
            </a:r>
            <a:r>
              <a:rPr lang="en-US" dirty="0" smtClean="0"/>
              <a:t>.”</a:t>
            </a:r>
          </a:p>
          <a:p>
            <a:pPr marL="3657600" lvl="8" indent="0">
              <a:buNone/>
            </a:pPr>
            <a:r>
              <a:rPr lang="en-US" dirty="0" smtClean="0"/>
              <a:t>-Jo Anne Vasquez, STEM Lesson Essentials</a:t>
            </a:r>
          </a:p>
          <a:p>
            <a:pPr marL="3657600" lvl="8" indent="0">
              <a:buNone/>
            </a:pPr>
            <a:endParaRPr lang="en-US" dirty="0" smtClean="0"/>
          </a:p>
          <a:p>
            <a:pPr marL="3657600" lvl="8" indent="0">
              <a:buNone/>
            </a:pPr>
            <a:endParaRPr lang="en-US" dirty="0"/>
          </a:p>
        </p:txBody>
      </p:sp>
    </p:spTree>
    <p:extLst>
      <p:ext uri="{BB962C8B-B14F-4D97-AF65-F5344CB8AC3E}">
        <p14:creationId xmlns:p14="http://schemas.microsoft.com/office/powerpoint/2010/main" val="234475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libraries fit in?</a:t>
            </a:r>
            <a:endParaRPr lang="en-US" dirty="0"/>
          </a:p>
        </p:txBody>
      </p:sp>
      <p:sp>
        <p:nvSpPr>
          <p:cNvPr id="3" name="Content Placeholder 2"/>
          <p:cNvSpPr>
            <a:spLocks noGrp="1"/>
          </p:cNvSpPr>
          <p:nvPr>
            <p:ph idx="1"/>
          </p:nvPr>
        </p:nvSpPr>
        <p:spPr/>
        <p:txBody>
          <a:bodyPr/>
          <a:lstStyle/>
          <a:p>
            <a:pPr marL="0" indent="0">
              <a:buNone/>
            </a:pPr>
            <a:r>
              <a:rPr lang="en-US" dirty="0" smtClean="0"/>
              <a:t>“What better place than a library to help provide learning, literacy, and real-world experiences?”</a:t>
            </a:r>
          </a:p>
          <a:p>
            <a:pPr marL="0" indent="0">
              <a:buNone/>
            </a:pPr>
            <a:r>
              <a:rPr lang="en-US" dirty="0" smtClean="0"/>
              <a:t>Libraries- that’s where the people are.</a:t>
            </a:r>
          </a:p>
          <a:p>
            <a:pPr marL="0" indent="0">
              <a:buNone/>
            </a:pPr>
            <a:r>
              <a:rPr lang="en-US" dirty="0"/>
              <a:t>	</a:t>
            </a:r>
            <a:r>
              <a:rPr lang="en-US" dirty="0" smtClean="0"/>
              <a:t>		-have been providing opportunities for 					lifelong learning for over 100 years.</a:t>
            </a:r>
          </a:p>
          <a:p>
            <a:pPr marL="0" indent="0">
              <a:buNone/>
            </a:pPr>
            <a:r>
              <a:rPr lang="en-US" dirty="0"/>
              <a:t>	</a:t>
            </a:r>
            <a:r>
              <a:rPr lang="en-US" dirty="0" smtClean="0"/>
              <a:t>		 -can be places for kids and grownups to 				create, build, innovate, and learn.</a:t>
            </a:r>
          </a:p>
          <a:p>
            <a:pPr marL="0" indent="0">
              <a:buNone/>
            </a:pPr>
            <a:r>
              <a:rPr lang="en-US" dirty="0"/>
              <a:t>	</a:t>
            </a:r>
            <a:r>
              <a:rPr lang="en-US" dirty="0" smtClean="0"/>
              <a:t>						</a:t>
            </a:r>
            <a:r>
              <a:rPr lang="en-US" sz="2000" dirty="0" smtClean="0"/>
              <a:t>- YALSA’s STEM Programming Toolkit</a:t>
            </a:r>
            <a:endParaRPr lang="en-US" sz="2000" dirty="0"/>
          </a:p>
        </p:txBody>
      </p:sp>
    </p:spTree>
    <p:extLst>
      <p:ext uri="{BB962C8B-B14F-4D97-AF65-F5344CB8AC3E}">
        <p14:creationId xmlns:p14="http://schemas.microsoft.com/office/powerpoint/2010/main" val="336847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programming	</a:t>
            </a:r>
            <a:r>
              <a:rPr lang="en-US" dirty="0"/>
              <a:t>	</a:t>
            </a:r>
          </a:p>
        </p:txBody>
      </p:sp>
      <p:sp>
        <p:nvSpPr>
          <p:cNvPr id="3" name="Content Placeholder 2"/>
          <p:cNvSpPr>
            <a:spLocks noGrp="1"/>
          </p:cNvSpPr>
          <p:nvPr>
            <p:ph idx="1"/>
          </p:nvPr>
        </p:nvSpPr>
        <p:spPr/>
        <p:txBody>
          <a:bodyPr/>
          <a:lstStyle/>
          <a:p>
            <a:r>
              <a:rPr lang="en-US" dirty="0" smtClean="0"/>
              <a:t>Connect with community</a:t>
            </a:r>
          </a:p>
          <a:p>
            <a:r>
              <a:rPr lang="en-US" dirty="0" smtClean="0"/>
              <a:t>Partners/options</a:t>
            </a:r>
          </a:p>
          <a:p>
            <a:r>
              <a:rPr lang="en-US" dirty="0" smtClean="0"/>
              <a:t>Grants </a:t>
            </a:r>
            <a:r>
              <a:rPr lang="en-US" dirty="0" err="1" smtClean="0"/>
              <a:t>etc</a:t>
            </a:r>
            <a:endParaRPr lang="en-US" dirty="0" smtClean="0"/>
          </a:p>
          <a:p>
            <a:r>
              <a:rPr lang="en-US" dirty="0" smtClean="0"/>
              <a:t>Make sure the program is positioned in the STEM context- make sure they know that your library is aware of this key educational focus	</a:t>
            </a:r>
          </a:p>
        </p:txBody>
      </p:sp>
    </p:spTree>
    <p:extLst>
      <p:ext uri="{BB962C8B-B14F-4D97-AF65-F5344CB8AC3E}">
        <p14:creationId xmlns:p14="http://schemas.microsoft.com/office/powerpoint/2010/main" val="294714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S.T.E.M</a:t>
            </a:r>
            <a:r>
              <a:rPr lang="en-US" dirty="0"/>
              <a:t>. programming is more than just helping kids discover new facts about the world around them. It is about promoting a deeper understanding of concepts and scientific practices with your kids at your library.</a:t>
            </a:r>
          </a:p>
          <a:p>
            <a:endParaRPr lang="en-US" dirty="0"/>
          </a:p>
        </p:txBody>
      </p:sp>
    </p:spTree>
    <p:extLst>
      <p:ext uri="{BB962C8B-B14F-4D97-AF65-F5344CB8AC3E}">
        <p14:creationId xmlns:p14="http://schemas.microsoft.com/office/powerpoint/2010/main" val="3611870088"/>
      </p:ext>
    </p:extLst>
  </p:cSld>
  <p:clrMapOvr>
    <a:masterClrMapping/>
  </p:clrMapOvr>
</p:sld>
</file>

<file path=ppt/theme/theme1.xml><?xml version="1.0" encoding="utf-8"?>
<a:theme xmlns:a="http://schemas.openxmlformats.org/drawingml/2006/main" name="CAYAS SCI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789D90EFDE284DA8E26DE04C302B93" ma:contentTypeVersion="3" ma:contentTypeDescription="Create a new document." ma:contentTypeScope="" ma:versionID="c2c87ea3f687987f642ac7566b41b4f3">
  <xsd:schema xmlns:xsd="http://www.w3.org/2001/XMLSchema" xmlns:xs="http://www.w3.org/2001/XMLSchema" xmlns:p="http://schemas.microsoft.com/office/2006/metadata/properties" xmlns:ns2="6a8fc816-051c-455d-a022-6acc96dae117" targetNamespace="http://schemas.microsoft.com/office/2006/metadata/properties" ma:root="true" ma:fieldsID="7e1b58167246e941ee52300489d54d1e" ns2:_="">
    <xsd:import namespace="6a8fc816-051c-455d-a022-6acc96dae11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fc816-051c-455d-a022-6acc96dae11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654B2A5-EC56-4C1B-A7A8-91D6E32793A1}">
  <ds:schemaRefs>
    <ds:schemaRef ds:uri="http://schemas.microsoft.com/office/2006/metadata/longProperties"/>
  </ds:schemaRefs>
</ds:datastoreItem>
</file>

<file path=customXml/itemProps2.xml><?xml version="1.0" encoding="utf-8"?>
<ds:datastoreItem xmlns:ds="http://schemas.openxmlformats.org/officeDocument/2006/customXml" ds:itemID="{787E9B94-E433-4E27-90B8-CB24126BDEF8}">
  <ds:schemaRefs>
    <ds:schemaRef ds:uri="http://schemas.microsoft.com/sharepoint/v3/contenttype/forms"/>
  </ds:schemaRefs>
</ds:datastoreItem>
</file>

<file path=customXml/itemProps3.xml><?xml version="1.0" encoding="utf-8"?>
<ds:datastoreItem xmlns:ds="http://schemas.openxmlformats.org/officeDocument/2006/customXml" ds:itemID="{ED2A7965-BBBB-4CD6-95A2-92121D6BF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fc816-051c-455d-a022-6acc96dae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3035012-6BCA-40C0-A58D-734F8D0475DE}">
  <ds:schemaRef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6a8fc816-051c-455d-a022-6acc96dae117"/>
    <ds:schemaRef ds:uri="http://www.w3.org/XML/1998/namespace"/>
  </ds:schemaRefs>
</ds:datastoreItem>
</file>

<file path=customXml/itemProps5.xml><?xml version="1.0" encoding="utf-8"?>
<ds:datastoreItem xmlns:ds="http://schemas.openxmlformats.org/officeDocument/2006/customXml" ds:itemID="{B31D30FA-D91B-485B-B42E-D6DEF6C81F2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CAYAS SCIENCE</Template>
  <TotalTime>748</TotalTime>
  <Words>1372</Words>
  <Application>Microsoft Office PowerPoint</Application>
  <PresentationFormat>On-screen Show (4:3)</PresentationFormat>
  <Paragraphs>159</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CAYAS SCIENCE</vt:lpstr>
      <vt:lpstr>Science At Your Library</vt:lpstr>
      <vt:lpstr>PowerPoint Presentation</vt:lpstr>
      <vt:lpstr>Let’s get acquainted!</vt:lpstr>
      <vt:lpstr>Objectives/Plan</vt:lpstr>
      <vt:lpstr>S.T.E.M. Why does it matter?</vt:lpstr>
      <vt:lpstr>PowerPoint Presentation</vt:lpstr>
      <vt:lpstr>How do libraries fit in?</vt:lpstr>
      <vt:lpstr>STEM programming  </vt:lpstr>
      <vt:lpstr>PowerPoint Presentation</vt:lpstr>
      <vt:lpstr>Who knew? You are already practicing math and science standards for early childhood</vt:lpstr>
      <vt:lpstr>PowerPoint Presentation</vt:lpstr>
      <vt:lpstr>Scientists are professional question-askers</vt:lpstr>
      <vt:lpstr>Children learn about Math and Science when…</vt:lpstr>
      <vt:lpstr>EARLs: Science Standards for WA</vt:lpstr>
      <vt:lpstr>Science as Inquiry: Children need to practice the process skills of science.</vt:lpstr>
      <vt:lpstr>Exploring Science</vt:lpstr>
      <vt:lpstr>Talk with them</vt:lpstr>
      <vt:lpstr>Use Documentation</vt:lpstr>
      <vt:lpstr>Use tools and technology</vt:lpstr>
      <vt:lpstr>Use Books</vt:lpstr>
      <vt:lpstr>Program Ideas: Patterns</vt:lpstr>
      <vt:lpstr>Program ideas: Shapes, Spaces and Places, and Building and Construction</vt:lpstr>
      <vt:lpstr>Program ideas: Elementary School</vt:lpstr>
    </vt:vector>
  </TitlesOfParts>
  <Company>Spokane 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Starts With a Question</dc:title>
  <dc:creator>Administrator</dc:creator>
  <cp:lastModifiedBy>Administrator</cp:lastModifiedBy>
  <cp:revision>82</cp:revision>
  <cp:lastPrinted>2013-10-27T17:23:18Z</cp:lastPrinted>
  <dcterms:created xsi:type="dcterms:W3CDTF">2013-10-23T18:42:46Z</dcterms:created>
  <dcterms:modified xsi:type="dcterms:W3CDTF">2013-10-31T16:45:03Z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CQMUFPQE657M-68-71</vt:lpwstr>
  </property>
  <property fmtid="{D5CDD505-2E9C-101B-9397-08002B2CF9AE}" pid="3" name="_dlc_DocIdItemGuid">
    <vt:lpwstr>a4a0925a-79d3-4efd-a67e-fb69b66017f7</vt:lpwstr>
  </property>
  <property fmtid="{D5CDD505-2E9C-101B-9397-08002B2CF9AE}" pid="4" name="_dlc_DocIdUrl">
    <vt:lpwstr>http://sharepointfe.sol.scld.org/intranetnews/BS/stars/_layouts/DocIdRedir.aspx?ID=CQMUFPQE657M-68-71, CQMUFPQE657M-68-71</vt:lpwstr>
  </property>
  <property fmtid="{D5CDD505-2E9C-101B-9397-08002B2CF9AE}" pid="5" name="ContentTypeId">
    <vt:lpwstr>0x0101002E789D90EFDE284DA8E26DE04C302B93</vt:lpwstr>
  </property>
</Properties>
</file>